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65" r:id="rId2"/>
    <p:sldId id="304" r:id="rId3"/>
    <p:sldId id="263" r:id="rId4"/>
    <p:sldId id="283" r:id="rId5"/>
    <p:sldId id="284" r:id="rId6"/>
    <p:sldId id="285" r:id="rId7"/>
    <p:sldId id="288" r:id="rId8"/>
    <p:sldId id="289" r:id="rId9"/>
    <p:sldId id="291" r:id="rId10"/>
    <p:sldId id="292" r:id="rId11"/>
    <p:sldId id="306" r:id="rId12"/>
    <p:sldId id="307" r:id="rId13"/>
    <p:sldId id="294" r:id="rId14"/>
    <p:sldId id="295" r:id="rId15"/>
    <p:sldId id="296" r:id="rId16"/>
    <p:sldId id="290" r:id="rId17"/>
    <p:sldId id="298" r:id="rId18"/>
    <p:sldId id="297" r:id="rId19"/>
    <p:sldId id="308" r:id="rId20"/>
    <p:sldId id="300" r:id="rId21"/>
    <p:sldId id="309" r:id="rId22"/>
    <p:sldId id="302" r:id="rId23"/>
    <p:sldId id="31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702"/>
    <a:srgbClr val="D53600"/>
    <a:srgbClr val="D63625"/>
    <a:srgbClr val="D63600"/>
    <a:srgbClr val="AEC0D3"/>
    <a:srgbClr val="BCCCD9"/>
    <a:srgbClr val="C4D0D8"/>
    <a:srgbClr val="A8BB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8585" autoAdjust="0"/>
  </p:normalViewPr>
  <p:slideViewPr>
    <p:cSldViewPr snapToGrid="0" snapToObjects="1">
      <p:cViewPr varScale="1">
        <p:scale>
          <a:sx n="122" d="100"/>
          <a:sy n="122" d="100"/>
        </p:scale>
        <p:origin x="-112" y="-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DA590E-6056-8642-B651-81140C5B881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8F52E0-B76B-9E44-913A-71B9B9D3C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55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90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8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18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25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16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1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13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59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30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36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E1878-8AD1-BC42-8DA3-A74FBC60CAB2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1A63E-52A6-AD48-AC84-2FC4CA486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7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triticeaetoolbox.org/oat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3sandbox.org/t3/sandbox/wheat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3sandbox.org/t3/sandbox/whea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iticeaetoolbox.org/oat/" TargetMode="Externa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triticeaetoolbox.org/wheat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T3/Tutorials: Data Submission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Uploading genotype experiments</a:t>
            </a:r>
            <a:endParaRPr lang="en-US" sz="1900" dirty="0">
              <a:solidFill>
                <a:schemeClr val="tx1"/>
              </a:solidFill>
              <a:hlinkClick r:id="rId2"/>
            </a:endParaRPr>
          </a:p>
          <a:p>
            <a:endParaRPr lang="en-US" sz="1900" dirty="0" smtClean="0">
              <a:solidFill>
                <a:schemeClr val="tx1"/>
              </a:solidFill>
              <a:hlinkClick r:id="rId2"/>
            </a:endParaRPr>
          </a:p>
          <a:p>
            <a:r>
              <a:rPr lang="en-US" sz="1900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1900" dirty="0">
                <a:solidFill>
                  <a:schemeClr val="tx1"/>
                </a:solidFill>
                <a:hlinkClick r:id="rId2"/>
              </a:rPr>
              <a:t>://triticeaetoolbox.org/</a:t>
            </a:r>
          </a:p>
        </p:txBody>
      </p:sp>
    </p:spTree>
    <p:extLst>
      <p:ext uri="{BB962C8B-B14F-4D97-AF65-F5344CB8AC3E}">
        <p14:creationId xmlns:p14="http://schemas.microsoft.com/office/powerpoint/2010/main" val="4223121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Section 2.1: Completing the experiment description template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4299" y="1663700"/>
            <a:ext cx="8033601" cy="1323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Breeding program codes can be found in the second column of the table on the “Contributing Programs” page</a:t>
            </a:r>
          </a:p>
          <a:p>
            <a:r>
              <a:rPr lang="en-US" sz="2200" dirty="0" smtClean="0"/>
              <a:t>Contact the curator if you do not find an appropriate code</a:t>
            </a:r>
          </a:p>
          <a:p>
            <a:endParaRPr lang="en-US" sz="2200" dirty="0"/>
          </a:p>
        </p:txBody>
      </p:sp>
      <p:pic>
        <p:nvPicPr>
          <p:cNvPr id="8" name="Picture 7" descr="Screen Shot 2016-08-03 at 1.25.39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74"/>
          <a:stretch/>
        </p:blipFill>
        <p:spPr>
          <a:xfrm>
            <a:off x="0" y="2999883"/>
            <a:ext cx="9144000" cy="385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543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2.2: </a:t>
            </a:r>
            <a:r>
              <a:rPr lang="en-US" dirty="0" smtClean="0"/>
              <a:t>Test-loading </a:t>
            </a:r>
            <a:r>
              <a:rPr lang="en-US" dirty="0"/>
              <a:t>the experiment description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0072" y="1798009"/>
            <a:ext cx="4786728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Each T3 database has a corresponding “sandbox”</a:t>
            </a:r>
          </a:p>
          <a:p>
            <a:r>
              <a:rPr lang="en-US" sz="2400" dirty="0" smtClean="0"/>
              <a:t>Registered users can test-load data in these sandboxes</a:t>
            </a:r>
          </a:p>
          <a:p>
            <a:r>
              <a:rPr lang="en-US" sz="2400" dirty="0" smtClean="0"/>
              <a:t>Data that is successfully uploaded to a sandbox can be submitted to the curator to be uploaded to the related production database</a:t>
            </a:r>
          </a:p>
          <a:p>
            <a:r>
              <a:rPr lang="en-US" sz="2400" dirty="0" smtClean="0"/>
              <a:t>The production databases are the official repositories of T3 data</a:t>
            </a:r>
          </a:p>
          <a:p>
            <a:r>
              <a:rPr lang="en-US" sz="2400" dirty="0" smtClean="0"/>
              <a:t>The sandboxes revert to an exact copy of the production databases each night</a:t>
            </a:r>
          </a:p>
          <a:p>
            <a:endParaRPr lang="en-US" dirty="0"/>
          </a:p>
        </p:txBody>
      </p:sp>
      <p:pic>
        <p:nvPicPr>
          <p:cNvPr id="5" name="Picture 4" descr="Screen Shot 2016-08-01 at 9.40.3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98009"/>
            <a:ext cx="3191522" cy="3501442"/>
          </a:xfrm>
          <a:prstGeom prst="rect">
            <a:avLst/>
          </a:prstGeom>
        </p:spPr>
      </p:pic>
      <p:sp>
        <p:nvSpPr>
          <p:cNvPr id="6" name="Left Brace 5"/>
          <p:cNvSpPr/>
          <p:nvPr/>
        </p:nvSpPr>
        <p:spPr>
          <a:xfrm rot="10800000">
            <a:off x="2736253" y="4516961"/>
            <a:ext cx="170118" cy="741798"/>
          </a:xfrm>
          <a:prstGeom prst="leftBrace">
            <a:avLst/>
          </a:prstGeom>
          <a:ln>
            <a:solidFill>
              <a:srgbClr val="D53A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4729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2.2: </a:t>
            </a:r>
            <a:r>
              <a:rPr lang="en-US" dirty="0" smtClean="0"/>
              <a:t>Test-loading </a:t>
            </a:r>
            <a:r>
              <a:rPr lang="en-US" dirty="0"/>
              <a:t>the experiment description template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Navigate to the crop-specific T3 </a:t>
            </a:r>
            <a:r>
              <a:rPr lang="en-US" sz="2400" dirty="0" smtClean="0"/>
              <a:t>sandbox </a:t>
            </a:r>
            <a:r>
              <a:rPr lang="en-US" sz="2400" dirty="0"/>
              <a:t>of your choice</a:t>
            </a:r>
          </a:p>
          <a:p>
            <a:pPr marL="457200" lvl="1" indent="0">
              <a:buNone/>
            </a:pPr>
            <a:r>
              <a:rPr lang="en-US" sz="2200" dirty="0"/>
              <a:t>e.g. </a:t>
            </a:r>
            <a:r>
              <a:rPr lang="en-US" sz="2200" dirty="0">
                <a:hlinkClick r:id="rId2"/>
              </a:rPr>
              <a:t>https://t3sandbox.org/t3/sandbox/wheat/</a:t>
            </a:r>
            <a:endParaRPr lang="en-US" sz="2200" dirty="0"/>
          </a:p>
          <a:p>
            <a:r>
              <a:rPr lang="en-US" sz="2400" dirty="0" smtClean="0"/>
              <a:t>The curation menu will appear once you register and login</a:t>
            </a:r>
          </a:p>
          <a:p>
            <a:r>
              <a:rPr lang="en-US" sz="2400" dirty="0" smtClean="0"/>
              <a:t>Choose the Curate menu &gt; Genotype Experiments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 descr="Screen Shot 2016-08-03 at 3.42.0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21582" r="96633" b="75232"/>
          <a:stretch/>
        </p:blipFill>
        <p:spPr>
          <a:xfrm>
            <a:off x="205267" y="4476861"/>
            <a:ext cx="1294152" cy="218071"/>
          </a:xfrm>
          <a:prstGeom prst="rect">
            <a:avLst/>
          </a:prstGeom>
        </p:spPr>
      </p:pic>
      <p:pic>
        <p:nvPicPr>
          <p:cNvPr id="5" name="Picture 4" descr="Screen Shot 2016-08-08 at 11.29.34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98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  <p:pic>
        <p:nvPicPr>
          <p:cNvPr id="8" name="Picture 7" descr="Screen Shot 2016-08-08 at 11.29.34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28171" r="96129" b="67711"/>
          <a:stretch/>
        </p:blipFill>
        <p:spPr>
          <a:xfrm>
            <a:off x="205266" y="4851352"/>
            <a:ext cx="1678968" cy="27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2.2: </a:t>
            </a:r>
            <a:r>
              <a:rPr lang="en-US" dirty="0" smtClean="0"/>
              <a:t>Test-loading </a:t>
            </a:r>
            <a:r>
              <a:rPr lang="en-US" dirty="0"/>
              <a:t>the experiment description template</a:t>
            </a:r>
          </a:p>
        </p:txBody>
      </p:sp>
      <p:pic>
        <p:nvPicPr>
          <p:cNvPr id="4" name="Picture 3" descr="Screen Shot 2016-03-15 at 9.34.4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454" y="2679700"/>
            <a:ext cx="5358245" cy="181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19381" y="1785153"/>
            <a:ext cx="7896648" cy="7350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Select the completed trial description template to test-load it in the sandbox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19381" y="4718853"/>
            <a:ext cx="7896648" cy="7350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It is possible to upload “private data” to T3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Private data is only visible to users that are designated as collaborators by the site administrators</a:t>
            </a:r>
          </a:p>
          <a:p>
            <a:pPr>
              <a:lnSpc>
                <a:spcPct val="90000"/>
              </a:lnSpc>
            </a:pPr>
            <a:r>
              <a:rPr lang="en-US" sz="2200" dirty="0" smtClean="0"/>
              <a:t>Data may remain private for a limited time only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Please contact the curator if you are interested in this option </a:t>
            </a:r>
          </a:p>
        </p:txBody>
      </p:sp>
    </p:spTree>
    <p:extLst>
      <p:ext uri="{BB962C8B-B14F-4D97-AF65-F5344CB8AC3E}">
        <p14:creationId xmlns:p14="http://schemas.microsoft.com/office/powerpoint/2010/main" val="2635649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2.2: </a:t>
            </a:r>
            <a:r>
              <a:rPr lang="en-US" dirty="0" smtClean="0"/>
              <a:t>Test-loading </a:t>
            </a:r>
            <a:r>
              <a:rPr lang="en-US" dirty="0"/>
              <a:t>the experiment description template</a:t>
            </a:r>
          </a:p>
        </p:txBody>
      </p:sp>
      <p:pic>
        <p:nvPicPr>
          <p:cNvPr id="4" name="Picture 3" descr="Screen Shot 2016-03-15 at 9.44.0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562" y="1739900"/>
            <a:ext cx="5360438" cy="4343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3201" y="1747588"/>
            <a:ext cx="3580361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The validation window </a:t>
            </a:r>
            <a:r>
              <a:rPr lang="en-US" sz="2200" dirty="0"/>
              <a:t>shows how T3 has read the upload </a:t>
            </a:r>
            <a:r>
              <a:rPr lang="en-US" sz="2200" dirty="0" smtClean="0"/>
              <a:t>document</a:t>
            </a: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Please </a:t>
            </a:r>
            <a:r>
              <a:rPr lang="en-US" sz="2200" dirty="0"/>
              <a:t>take the time to validate </a:t>
            </a:r>
            <a:r>
              <a:rPr lang="en-US" sz="2200" dirty="0" smtClean="0"/>
              <a:t>your data</a:t>
            </a:r>
          </a:p>
          <a:p>
            <a:pPr>
              <a:lnSpc>
                <a:spcPct val="80000"/>
              </a:lnSpc>
            </a:pPr>
            <a:endParaRPr lang="en-US" sz="2200" dirty="0" smtClean="0"/>
          </a:p>
          <a:p>
            <a:pPr>
              <a:lnSpc>
                <a:spcPct val="80000"/>
              </a:lnSpc>
            </a:pPr>
            <a:r>
              <a:rPr lang="en-US" sz="2200" dirty="0" smtClean="0"/>
              <a:t>Attach any available supporting documents</a:t>
            </a: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Remember to attach </a:t>
            </a:r>
            <a:r>
              <a:rPr lang="en-US" sz="2200" dirty="0"/>
              <a:t>a</a:t>
            </a:r>
            <a:r>
              <a:rPr lang="en-US" sz="2200" dirty="0" smtClean="0"/>
              <a:t> manifest file, cluster file or sample sheet if you referred to them in the experiment description</a:t>
            </a: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Additional supporting files can be loaded at your discretion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289675" y="4994275"/>
            <a:ext cx="1219201" cy="638175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783562" y="6047254"/>
            <a:ext cx="105683" cy="239246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3201" y="6206004"/>
            <a:ext cx="89407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/>
              <a:t>Don’t </a:t>
            </a:r>
            <a:r>
              <a:rPr lang="en-US" sz="2200" dirty="0"/>
              <a:t>forget to </a:t>
            </a:r>
            <a:r>
              <a:rPr lang="en-US" sz="2200" dirty="0" smtClean="0"/>
              <a:t>“Submit” </a:t>
            </a:r>
            <a:r>
              <a:rPr lang="en-US" sz="2200" dirty="0"/>
              <a:t>the upload if the information is </a:t>
            </a:r>
            <a:r>
              <a:rPr lang="en-US" sz="2200" dirty="0" smtClean="0"/>
              <a:t>correct.</a:t>
            </a:r>
            <a:endParaRPr lang="en-US" sz="2200" dirty="0"/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7508876" y="4610100"/>
            <a:ext cx="723899" cy="384175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943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2.2: </a:t>
            </a:r>
            <a:r>
              <a:rPr lang="en-US" dirty="0" smtClean="0"/>
              <a:t>Test-loading </a:t>
            </a:r>
            <a:r>
              <a:rPr lang="en-US" dirty="0"/>
              <a:t>the experiment description template</a:t>
            </a:r>
          </a:p>
        </p:txBody>
      </p:sp>
      <p:pic>
        <p:nvPicPr>
          <p:cNvPr id="4" name="Picture 3" descr="Screen Shot 2016-03-15 at 9.47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93332"/>
            <a:ext cx="2965450" cy="1976967"/>
          </a:xfrm>
          <a:prstGeom prst="rect">
            <a:avLst/>
          </a:prstGeom>
        </p:spPr>
      </p:pic>
      <p:pic>
        <p:nvPicPr>
          <p:cNvPr id="5" name="Picture 4" descr="Screen Shot 2016-03-15 at 9.48.2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22700"/>
            <a:ext cx="2965450" cy="2801462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3422652" y="3302000"/>
            <a:ext cx="317720" cy="168367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740372" y="1792070"/>
            <a:ext cx="50927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/>
              <a:t>It is OK to have a “missing” manifest file, cluster file or sample sheet if those files are unavailable to you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Any illegal entries will be highlighted at this stage</a:t>
            </a:r>
          </a:p>
          <a:p>
            <a:pPr lvl="1"/>
            <a:r>
              <a:rPr lang="en-US" sz="2200" dirty="0" smtClean="0"/>
              <a:t>e.g. invalid breeding program code</a:t>
            </a:r>
            <a:endParaRPr lang="en-US" sz="2200" dirty="0"/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Fix illegal entries in your upload document and re-submit it</a:t>
            </a:r>
            <a:endParaRPr lang="en-US" sz="2200" dirty="0"/>
          </a:p>
          <a:p>
            <a:pPr marL="342900" indent="-342900">
              <a:buFont typeface="Arial"/>
              <a:buChar char="•"/>
            </a:pPr>
            <a:endParaRPr lang="en-US" sz="2200" dirty="0" smtClean="0"/>
          </a:p>
          <a:p>
            <a:r>
              <a:rPr lang="en-US" sz="2200" dirty="0" smtClean="0"/>
              <a:t>Once your experiment description has loaded successfully you can upload the: 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/>
              <a:t>L</a:t>
            </a:r>
            <a:r>
              <a:rPr lang="en-US" sz="2200" dirty="0" smtClean="0"/>
              <a:t>ine translation file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/>
              <a:t>G</a:t>
            </a:r>
            <a:r>
              <a:rPr lang="en-US" sz="2200" dirty="0" smtClean="0"/>
              <a:t>enotype data file</a:t>
            </a:r>
          </a:p>
          <a:p>
            <a:r>
              <a:rPr lang="en-US" sz="2200" dirty="0" smtClean="0"/>
              <a:t>These files are uploaded at the same time</a:t>
            </a:r>
            <a:endParaRPr lang="en-US" sz="22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104925" y="5473700"/>
            <a:ext cx="635447" cy="488950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628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4: Completing the line translation template </a:t>
            </a:r>
            <a:endParaRPr lang="en-US" dirty="0"/>
          </a:p>
        </p:txBody>
      </p:sp>
      <p:pic>
        <p:nvPicPr>
          <p:cNvPr id="5" name="Picture 4" descr="Screen Shot 2016-03-14 at 4.47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981200"/>
            <a:ext cx="2208916" cy="4190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78100" y="1790700"/>
            <a:ext cx="6210300" cy="4668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dirty="0" smtClean="0"/>
              <a:t>The line translation file links existing T3 line records to the genotype trial</a:t>
            </a:r>
          </a:p>
          <a:p>
            <a:pPr>
              <a:lnSpc>
                <a:spcPct val="90000"/>
              </a:lnSpc>
            </a:pPr>
            <a:endParaRPr lang="en-US" sz="2200" dirty="0" smtClean="0"/>
          </a:p>
          <a:p>
            <a:pPr>
              <a:lnSpc>
                <a:spcPct val="90000"/>
              </a:lnSpc>
            </a:pPr>
            <a:r>
              <a:rPr lang="en-US" sz="2200" b="1" dirty="0" smtClean="0"/>
              <a:t>The first column</a:t>
            </a:r>
            <a:r>
              <a:rPr lang="en-US" sz="2200" dirty="0" smtClean="0"/>
              <a:t> should contain the names of genotyped lines as they appear in T3</a:t>
            </a:r>
          </a:p>
          <a:p>
            <a:pPr>
              <a:lnSpc>
                <a:spcPct val="90000"/>
              </a:lnSpc>
            </a:pPr>
            <a:r>
              <a:rPr lang="en-US" sz="2200" b="1" dirty="0" smtClean="0"/>
              <a:t>The second column</a:t>
            </a:r>
            <a:r>
              <a:rPr lang="en-US" sz="2200" dirty="0" smtClean="0"/>
              <a:t> should contain the trial code that was created in the experiment description upload document repeated for every line</a:t>
            </a:r>
          </a:p>
          <a:p>
            <a:pPr>
              <a:lnSpc>
                <a:spcPct val="90000"/>
              </a:lnSpc>
            </a:pPr>
            <a:endParaRPr lang="en-US" sz="2200" dirty="0"/>
          </a:p>
          <a:p>
            <a:pPr>
              <a:lnSpc>
                <a:spcPct val="90000"/>
              </a:lnSpc>
            </a:pPr>
            <a:r>
              <a:rPr lang="en-US" sz="2200" dirty="0" smtClean="0"/>
              <a:t>Please refer to the T3</a:t>
            </a:r>
            <a:r>
              <a:rPr lang="en-US" sz="2200" dirty="0"/>
              <a:t> </a:t>
            </a:r>
            <a:r>
              <a:rPr lang="en-US" sz="2200" dirty="0" smtClean="0"/>
              <a:t>line submission tutorial  for instructions on how to: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2200" dirty="0" smtClean="0"/>
              <a:t>Correctly format line names for T3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2200" dirty="0" smtClean="0"/>
              <a:t>Search for existing line records by line name, using the “Select Lines by Properties” tool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2200" dirty="0" smtClean="0"/>
              <a:t>Add new line records to T3</a:t>
            </a:r>
          </a:p>
        </p:txBody>
      </p:sp>
    </p:spTree>
    <p:extLst>
      <p:ext uri="{BB962C8B-B14F-4D97-AF65-F5344CB8AC3E}">
        <p14:creationId xmlns:p14="http://schemas.microsoft.com/office/powerpoint/2010/main" val="2327107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5: Completing the genotype data template</a:t>
            </a:r>
            <a:endParaRPr lang="en-US" dirty="0"/>
          </a:p>
        </p:txBody>
      </p:sp>
      <p:pic>
        <p:nvPicPr>
          <p:cNvPr id="4" name="Picture 3" descr="Screen Shot 2016-03-15 at 11.16.3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20" y="3771897"/>
            <a:ext cx="3123154" cy="1453349"/>
          </a:xfrm>
          <a:prstGeom prst="rect">
            <a:avLst/>
          </a:prstGeom>
        </p:spPr>
      </p:pic>
      <p:pic>
        <p:nvPicPr>
          <p:cNvPr id="5" name="Picture 4" descr="Screen Shot 2016-03-15 at 11.19.4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142"/>
          <a:stretch/>
        </p:blipFill>
        <p:spPr>
          <a:xfrm>
            <a:off x="316420" y="2014668"/>
            <a:ext cx="3123154" cy="1453349"/>
          </a:xfrm>
          <a:prstGeom prst="rect">
            <a:avLst/>
          </a:prstGeom>
        </p:spPr>
      </p:pic>
      <p:pic>
        <p:nvPicPr>
          <p:cNvPr id="6" name="Picture 5" descr="Screen Shot 2016-03-15 at 11.21.1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5533024"/>
            <a:ext cx="1952626" cy="5177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16419" y="1702995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Illumina</a:t>
            </a:r>
            <a:r>
              <a:rPr lang="en-US" sz="1400" b="1" dirty="0" smtClean="0"/>
              <a:t> data template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6420" y="3468017"/>
            <a:ext cx="226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GBS data template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7501" y="5225247"/>
            <a:ext cx="226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DArT</a:t>
            </a:r>
            <a:r>
              <a:rPr lang="en-US" sz="1400" b="1" dirty="0" smtClean="0"/>
              <a:t> data template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632200" y="1702995"/>
            <a:ext cx="5334000" cy="4707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Genotype data can be loaded as:</a:t>
            </a:r>
          </a:p>
          <a:p>
            <a:pPr>
              <a:lnSpc>
                <a:spcPct val="80000"/>
              </a:lnSpc>
            </a:pPr>
            <a:endParaRPr lang="en-US" sz="2200" dirty="0" smtClean="0"/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err="1" smtClean="0"/>
              <a:t>Illumina</a:t>
            </a:r>
            <a:r>
              <a:rPr lang="en-US" sz="2200" dirty="0" smtClean="0"/>
              <a:t> data</a:t>
            </a:r>
          </a:p>
          <a:p>
            <a:pPr marL="914400" lvl="1" indent="-4572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Alleles coded as A or B</a:t>
            </a:r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smtClean="0"/>
              <a:t>GBS data</a:t>
            </a:r>
          </a:p>
          <a:p>
            <a:pPr marL="914400" lvl="1" indent="-4572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Alleles coded ACTG</a:t>
            </a:r>
          </a:p>
          <a:p>
            <a:pPr marL="914400" lvl="1" indent="-4572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N= missing</a:t>
            </a:r>
          </a:p>
          <a:p>
            <a:pPr marL="914400" lvl="1" indent="-4572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H= heterozygous</a:t>
            </a:r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err="1" smtClean="0"/>
              <a:t>DArT</a:t>
            </a:r>
            <a:r>
              <a:rPr lang="en-US" sz="2200" dirty="0" smtClean="0"/>
              <a:t> data</a:t>
            </a:r>
          </a:p>
          <a:p>
            <a:pPr marL="914400" lvl="1" indent="-457200">
              <a:lnSpc>
                <a:spcPct val="80000"/>
              </a:lnSpc>
              <a:buFont typeface="Arial"/>
              <a:buChar char="•"/>
            </a:pPr>
            <a:r>
              <a:rPr lang="en-US" sz="2200" dirty="0" smtClean="0"/>
              <a:t>Alleles coded as 1 (present) or 0 (absent)</a:t>
            </a:r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smtClean="0"/>
              <a:t>1D table of alleles for lines and markers (not shown)</a:t>
            </a:r>
          </a:p>
          <a:p>
            <a:pPr>
              <a:lnSpc>
                <a:spcPct val="80000"/>
              </a:lnSpc>
            </a:pPr>
            <a:endParaRPr lang="en-US" sz="2200" dirty="0" smtClean="0"/>
          </a:p>
          <a:p>
            <a:pPr>
              <a:lnSpc>
                <a:spcPct val="80000"/>
              </a:lnSpc>
            </a:pPr>
            <a:r>
              <a:rPr lang="en-US" sz="2200" dirty="0" smtClean="0"/>
              <a:t>In cases 1-3, the first column should contain the T3 marker names and the first row should contain the T3 line names.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398762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5</a:t>
            </a:r>
            <a:r>
              <a:rPr lang="en-US" dirty="0"/>
              <a:t>: </a:t>
            </a:r>
            <a:r>
              <a:rPr lang="en-US" dirty="0" smtClean="0"/>
              <a:t>Completing the </a:t>
            </a:r>
            <a:r>
              <a:rPr lang="en-US" dirty="0"/>
              <a:t>genotype data </a:t>
            </a:r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32200" y="1831089"/>
            <a:ext cx="5207000" cy="449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/>
              <a:t>The line names used in the genotype data submission document must match the line names in the related line translation document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All lines and markers in the submission documents must already be present in T3</a:t>
            </a:r>
          </a:p>
          <a:p>
            <a:endParaRPr lang="en-US" sz="2200" dirty="0" smtClean="0"/>
          </a:p>
          <a:p>
            <a:r>
              <a:rPr lang="en-US" sz="2200" dirty="0" smtClean="0"/>
              <a:t>Please refer to the T3 marker upload tutorial for instructions on how to: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Search for existing marker records using the “Select Markers” tool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Add new marker records to T3</a:t>
            </a:r>
            <a:endParaRPr lang="en-US" sz="2200" dirty="0"/>
          </a:p>
        </p:txBody>
      </p:sp>
      <p:pic>
        <p:nvPicPr>
          <p:cNvPr id="4" name="Picture 3" descr="Screen Shot 2016-03-15 at 11.16.3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20" y="3771897"/>
            <a:ext cx="3123154" cy="1453349"/>
          </a:xfrm>
          <a:prstGeom prst="rect">
            <a:avLst/>
          </a:prstGeom>
        </p:spPr>
      </p:pic>
      <p:pic>
        <p:nvPicPr>
          <p:cNvPr id="5" name="Picture 4" descr="Screen Shot 2016-03-15 at 11.19.4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142"/>
          <a:stretch/>
        </p:blipFill>
        <p:spPr>
          <a:xfrm>
            <a:off x="316420" y="2014668"/>
            <a:ext cx="3123154" cy="1453349"/>
          </a:xfrm>
          <a:prstGeom prst="rect">
            <a:avLst/>
          </a:prstGeom>
        </p:spPr>
      </p:pic>
      <p:pic>
        <p:nvPicPr>
          <p:cNvPr id="6" name="Picture 5" descr="Screen Shot 2016-03-15 at 11.21.1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5533024"/>
            <a:ext cx="1952626" cy="517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6419" y="1702995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Illumina</a:t>
            </a:r>
            <a:r>
              <a:rPr lang="en-US" sz="1400" b="1" dirty="0" smtClean="0"/>
              <a:t> data template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6420" y="3468017"/>
            <a:ext cx="226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GBS data template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7501" y="5225247"/>
            <a:ext cx="226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DArT</a:t>
            </a:r>
            <a:r>
              <a:rPr lang="en-US" sz="1400" b="1" dirty="0" smtClean="0"/>
              <a:t> data template</a:t>
            </a:r>
          </a:p>
        </p:txBody>
      </p:sp>
    </p:spTree>
    <p:extLst>
      <p:ext uri="{BB962C8B-B14F-4D97-AF65-F5344CB8AC3E}">
        <p14:creationId xmlns:p14="http://schemas.microsoft.com/office/powerpoint/2010/main" val="744590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6: Test loading genotype results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8453" y="1584722"/>
            <a:ext cx="7896648" cy="141516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Navigate to the crop-specific T3 </a:t>
            </a:r>
            <a:r>
              <a:rPr lang="en-US" sz="2400" dirty="0" smtClean="0"/>
              <a:t>sandbox </a:t>
            </a:r>
            <a:r>
              <a:rPr lang="en-US" sz="2400" dirty="0"/>
              <a:t>of your choice</a:t>
            </a:r>
          </a:p>
          <a:p>
            <a:pPr marL="457200" lvl="1" indent="0">
              <a:buNone/>
            </a:pPr>
            <a:r>
              <a:rPr lang="en-US" sz="2200" dirty="0"/>
              <a:t>e.g. </a:t>
            </a:r>
            <a:r>
              <a:rPr lang="en-US" sz="2200" dirty="0">
                <a:hlinkClick r:id="rId2"/>
              </a:rPr>
              <a:t>https://t3sandbox.org/t3/sandbox/wheat/</a:t>
            </a:r>
            <a:endParaRPr lang="en-US" sz="2200" dirty="0"/>
          </a:p>
          <a:p>
            <a:r>
              <a:rPr lang="en-US" sz="2400" dirty="0" smtClean="0"/>
              <a:t>The curation menu will appear once you register and login</a:t>
            </a:r>
          </a:p>
          <a:p>
            <a:r>
              <a:rPr lang="en-US" sz="2400" dirty="0" smtClean="0"/>
              <a:t>Choose the Curate menu &gt; Genotype Results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 descr="Screen Shot 2016-08-03 at 3.42.0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21582" r="96633" b="75232"/>
          <a:stretch/>
        </p:blipFill>
        <p:spPr>
          <a:xfrm>
            <a:off x="205267" y="4476861"/>
            <a:ext cx="1294152" cy="218071"/>
          </a:xfrm>
          <a:prstGeom prst="rect">
            <a:avLst/>
          </a:prstGeom>
        </p:spPr>
      </p:pic>
      <p:pic>
        <p:nvPicPr>
          <p:cNvPr id="8" name="Picture 7" descr="Screen Shot 2016-08-08 at 11.29.34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28171" r="96129" b="67711"/>
          <a:stretch/>
        </p:blipFill>
        <p:spPr>
          <a:xfrm>
            <a:off x="205266" y="4851352"/>
            <a:ext cx="1678968" cy="270676"/>
          </a:xfrm>
          <a:prstGeom prst="rect">
            <a:avLst/>
          </a:prstGeom>
        </p:spPr>
      </p:pic>
      <p:pic>
        <p:nvPicPr>
          <p:cNvPr id="3" name="Picture 2" descr="Screen Shot 2016-08-08 at 11.40.11 A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97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16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</a:t>
            </a:r>
            <a:r>
              <a:rPr lang="en-US" sz="4000" dirty="0" err="1" smtClean="0"/>
              <a:t>Triticeae</a:t>
            </a:r>
            <a:r>
              <a:rPr lang="en-US" sz="4000" dirty="0" smtClean="0"/>
              <a:t> Toolbox (T3)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90" y="1573662"/>
            <a:ext cx="8433102" cy="2262982"/>
          </a:xfrm>
        </p:spPr>
        <p:txBody>
          <a:bodyPr>
            <a:normAutofit/>
          </a:bodyPr>
          <a:lstStyle/>
          <a:p>
            <a:r>
              <a:rPr lang="en-US" sz="2200" dirty="0" smtClean="0"/>
              <a:t>Each of the T3 databases can be reached from the T3 homepage: </a:t>
            </a:r>
            <a:r>
              <a:rPr lang="en-US" sz="2200" dirty="0">
                <a:hlinkClick r:id="rId2"/>
              </a:rPr>
              <a:t>https://</a:t>
            </a:r>
            <a:r>
              <a:rPr lang="en-US" sz="2200" dirty="0" smtClean="0">
                <a:hlinkClick r:id="rId2"/>
              </a:rPr>
              <a:t>triticeaetoolbox.org/</a:t>
            </a:r>
          </a:p>
          <a:p>
            <a:r>
              <a:rPr lang="en-US" sz="2200" dirty="0" smtClean="0"/>
              <a:t>T3/Wheat will be used for demonstration purposes but these instructions are applicable to each instance of T3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  <p:pic>
        <p:nvPicPr>
          <p:cNvPr id="5" name="Picture 4" descr="Screen Shot 2016-07-29 at 9.41.4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" b="37522"/>
          <a:stretch/>
        </p:blipFill>
        <p:spPr>
          <a:xfrm>
            <a:off x="0" y="3150384"/>
            <a:ext cx="9144000" cy="370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40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6: Test loading genotype results</a:t>
            </a:r>
          </a:p>
        </p:txBody>
      </p:sp>
      <p:pic>
        <p:nvPicPr>
          <p:cNvPr id="5" name="Picture 4" descr="Screen Shot 2016-03-15 at 12.41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48" y="1866900"/>
            <a:ext cx="5921393" cy="421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6500" y="1849438"/>
            <a:ext cx="2679700" cy="3895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Attach your completed line translation file…</a:t>
            </a:r>
          </a:p>
          <a:p>
            <a:pPr>
              <a:lnSpc>
                <a:spcPct val="80000"/>
              </a:lnSpc>
            </a:pPr>
            <a:endParaRPr lang="en-US" sz="2200" dirty="0"/>
          </a:p>
          <a:p>
            <a:pPr>
              <a:lnSpc>
                <a:spcPct val="80000"/>
              </a:lnSpc>
            </a:pPr>
            <a:r>
              <a:rPr lang="en-US" sz="2200" dirty="0" smtClean="0"/>
              <a:t>Attach your results file and select which of the genotype data templates you used…</a:t>
            </a:r>
          </a:p>
          <a:p>
            <a:pPr>
              <a:lnSpc>
                <a:spcPct val="80000"/>
              </a:lnSpc>
            </a:pPr>
            <a:endParaRPr lang="en-US" sz="2200" dirty="0"/>
          </a:p>
          <a:p>
            <a:pPr>
              <a:lnSpc>
                <a:spcPct val="80000"/>
              </a:lnSpc>
            </a:pPr>
            <a:r>
              <a:rPr lang="en-US" sz="2200" dirty="0" smtClean="0"/>
              <a:t>You’ll receive an email when your upload was successful (or an email telling you why it was not)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60359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4.01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70"/>
          <a:stretch/>
        </p:blipFill>
        <p:spPr>
          <a:xfrm>
            <a:off x="0" y="2999882"/>
            <a:ext cx="9144000" cy="38537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7: Submitting the completed templates to T3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2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Finally, submit your documents to the curator for upload to T3</a:t>
            </a:r>
            <a:endParaRPr lang="en-US" sz="2200" dirty="0"/>
          </a:p>
          <a:p>
            <a:r>
              <a:rPr lang="en-US" sz="2200" dirty="0" smtClean="0"/>
              <a:t>Login and then navigate to the “Data Submission” page</a:t>
            </a:r>
          </a:p>
          <a:p>
            <a:r>
              <a:rPr lang="en-US" sz="2200" dirty="0" smtClean="0"/>
              <a:t>Click the “Submit” button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462632" y="2879275"/>
            <a:ext cx="1054924" cy="2840915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381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</a:t>
            </a:r>
            <a:r>
              <a:rPr lang="en-US" dirty="0" smtClean="0"/>
              <a:t>7: </a:t>
            </a:r>
            <a:r>
              <a:rPr lang="en-US" dirty="0"/>
              <a:t>Submitting </a:t>
            </a:r>
            <a:r>
              <a:rPr lang="en-US" dirty="0" smtClean="0"/>
              <a:t>the completed templates to T3</a:t>
            </a:r>
            <a:endParaRPr lang="en-US" dirty="0"/>
          </a:p>
        </p:txBody>
      </p:sp>
      <p:pic>
        <p:nvPicPr>
          <p:cNvPr id="4" name="Content Placeholder 3" descr="Screen Shot 2016-03-10 at 11.49.57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516" r="-15516"/>
          <a:stretch>
            <a:fillRect/>
          </a:stretch>
        </p:blipFill>
        <p:spPr>
          <a:xfrm>
            <a:off x="838200" y="1574058"/>
            <a:ext cx="7467846" cy="410702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96900" y="5852388"/>
            <a:ext cx="7948658" cy="89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dirty="0" smtClean="0"/>
              <a:t>You can submit files that do not successfully upload to the sandbox to receive help from the curator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99597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8-03 at 11.00.4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11"/>
          <a:stretch/>
        </p:blipFill>
        <p:spPr>
          <a:xfrm>
            <a:off x="0" y="2273300"/>
            <a:ext cx="9144000" cy="4571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660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 smtClean="0"/>
              <a:t>Please contact us if you need help using T3</a:t>
            </a:r>
            <a:endParaRPr lang="en-US" sz="22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248400" y="1943100"/>
            <a:ext cx="476284" cy="326668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43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T3 genotype trial reports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255" y="1511300"/>
            <a:ext cx="4943096" cy="4389095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200" dirty="0" smtClean="0"/>
              <a:t>The experiment name is the unique identifier for a T3 genotype experiment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 smtClean="0"/>
              <a:t>The experiment description is loaded first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 smtClean="0"/>
              <a:t>A line translation file must then be loaded, which links existing T3 lines to the genotype experiment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 smtClean="0"/>
              <a:t>Genotype data can then be uploaded in one of four formats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 smtClean="0"/>
              <a:t>Supplemental data files can also be attached to the genotype experiment</a:t>
            </a:r>
            <a:endParaRPr lang="en-US" sz="22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369881" y="1531895"/>
            <a:ext cx="482600" cy="215900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Left Brace 3"/>
          <p:cNvSpPr/>
          <p:nvPr/>
        </p:nvSpPr>
        <p:spPr>
          <a:xfrm>
            <a:off x="5575826" y="1887838"/>
            <a:ext cx="228600" cy="1681892"/>
          </a:xfrm>
          <a:prstGeom prst="leftBrace">
            <a:avLst>
              <a:gd name="adj1" fmla="val 8333"/>
              <a:gd name="adj2" fmla="val 50070"/>
            </a:avLst>
          </a:prstGeom>
          <a:ln>
            <a:solidFill>
              <a:srgbClr val="D737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5" name="Picture 4" descr="Screen Shot 2016-08-05 at 1.36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526" y="1417638"/>
            <a:ext cx="2844274" cy="49880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65351" y="2580851"/>
            <a:ext cx="263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D63600"/>
                </a:solidFill>
              </a:rPr>
              <a:t>1</a:t>
            </a:r>
            <a:endParaRPr lang="en-US" sz="1400" b="1" dirty="0">
              <a:solidFill>
                <a:srgbClr val="D63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7453692" y="3415841"/>
            <a:ext cx="263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D63600"/>
                </a:solidFill>
              </a:rPr>
              <a:t>2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153600" y="3641269"/>
            <a:ext cx="300092" cy="164698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654380" y="5228757"/>
            <a:ext cx="300092" cy="164698"/>
          </a:xfrm>
          <a:prstGeom prst="straightConnector1">
            <a:avLst/>
          </a:prstGeom>
          <a:ln>
            <a:solidFill>
              <a:srgbClr val="D63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73569" y="5270799"/>
            <a:ext cx="263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D63600"/>
                </a:solidFill>
              </a:rPr>
              <a:t>3</a:t>
            </a:r>
            <a:endParaRPr lang="en-US" sz="1400" b="1" dirty="0">
              <a:solidFill>
                <a:srgbClr val="D63600"/>
              </a:solidFill>
            </a:endParaRPr>
          </a:p>
        </p:txBody>
      </p:sp>
      <p:sp>
        <p:nvSpPr>
          <p:cNvPr id="13" name="Left Brace 12"/>
          <p:cNvSpPr/>
          <p:nvPr/>
        </p:nvSpPr>
        <p:spPr>
          <a:xfrm>
            <a:off x="5575826" y="5673791"/>
            <a:ext cx="228600" cy="731904"/>
          </a:xfrm>
          <a:prstGeom prst="leftBrace">
            <a:avLst>
              <a:gd name="adj1" fmla="val 8333"/>
              <a:gd name="adj2" fmla="val 50070"/>
            </a:avLst>
          </a:prstGeom>
          <a:ln>
            <a:solidFill>
              <a:srgbClr val="D737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flipH="1">
            <a:off x="5265351" y="5879573"/>
            <a:ext cx="263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D63600"/>
                </a:solidFill>
              </a:rPr>
              <a:t>4</a:t>
            </a:r>
            <a:endParaRPr lang="en-US" sz="1400" b="1" dirty="0">
              <a:solidFill>
                <a:srgbClr val="D63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751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Uploading genotype experiments: Outline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39292" y="1612900"/>
            <a:ext cx="7658307" cy="48768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Downloading the data submission templates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experiment </a:t>
            </a:r>
            <a:r>
              <a:rPr lang="en-US" dirty="0"/>
              <a:t>d</a:t>
            </a:r>
            <a:r>
              <a:rPr lang="en-US" dirty="0" smtClean="0"/>
              <a:t>escription template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Completing the experiment description template</a:t>
            </a:r>
            <a:endParaRPr lang="en-US" dirty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Test loading the </a:t>
            </a:r>
            <a:r>
              <a:rPr lang="en-US" dirty="0"/>
              <a:t>experiment description </a:t>
            </a:r>
            <a:r>
              <a:rPr lang="en-US" dirty="0" smtClean="0"/>
              <a:t>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Completing the line </a:t>
            </a:r>
            <a:r>
              <a:rPr lang="en-US" dirty="0"/>
              <a:t>t</a:t>
            </a:r>
            <a:r>
              <a:rPr lang="en-US" dirty="0" smtClean="0"/>
              <a:t>ranslation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Completing the genotype data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Test loading genotype results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Submitting the completed templates for upload to T3</a:t>
            </a:r>
          </a:p>
        </p:txBody>
      </p:sp>
    </p:spTree>
    <p:extLst>
      <p:ext uri="{BB962C8B-B14F-4D97-AF65-F5344CB8AC3E}">
        <p14:creationId xmlns:p14="http://schemas.microsoft.com/office/powerpoint/2010/main" val="2677698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8-08 at 10.40.37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51"/>
          <a:stretch/>
        </p:blipFill>
        <p:spPr>
          <a:xfrm>
            <a:off x="0" y="3150384"/>
            <a:ext cx="9144000" cy="3707616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1: Downloading the data submission templates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" y="1772123"/>
            <a:ext cx="8229600" cy="626909"/>
          </a:xfrm>
        </p:spPr>
        <p:txBody>
          <a:bodyPr>
            <a:noAutofit/>
          </a:bodyPr>
          <a:lstStyle/>
          <a:p>
            <a:r>
              <a:rPr lang="en-US" sz="2200" dirty="0"/>
              <a:t>Navigate to the T3 database homepage of your choice</a:t>
            </a:r>
          </a:p>
          <a:p>
            <a:pPr marL="457200" lvl="1" indent="0">
              <a:buNone/>
            </a:pPr>
            <a:r>
              <a:rPr lang="en-US" sz="2200" dirty="0"/>
              <a:t>e.g. </a:t>
            </a:r>
            <a:r>
              <a:rPr lang="en-US" sz="2200" dirty="0">
                <a:hlinkClick r:id="rId3"/>
              </a:rPr>
              <a:t>https://triticeaetoolbox.org/wheat/</a:t>
            </a:r>
            <a:endParaRPr lang="en-US" sz="2200" dirty="0"/>
          </a:p>
          <a:p>
            <a:r>
              <a:rPr lang="en-US" sz="2200" dirty="0" smtClean="0"/>
              <a:t>Choose the About T3 menu &gt; Data Submission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15492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1</a:t>
            </a:r>
            <a:r>
              <a:rPr lang="en-US" dirty="0" smtClean="0"/>
              <a:t>: Downloading </a:t>
            </a:r>
            <a:r>
              <a:rPr lang="en-US" dirty="0"/>
              <a:t>the </a:t>
            </a:r>
            <a:r>
              <a:rPr lang="en-US" dirty="0" smtClean="0"/>
              <a:t>data </a:t>
            </a:r>
            <a:r>
              <a:rPr lang="en-US" dirty="0"/>
              <a:t>submission templates</a:t>
            </a:r>
          </a:p>
        </p:txBody>
      </p:sp>
      <p:pic>
        <p:nvPicPr>
          <p:cNvPr id="3" name="Picture 2" descr="Screen Shot 2016-03-15 at 11.02.3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83"/>
          <a:stretch/>
        </p:blipFill>
        <p:spPr>
          <a:xfrm>
            <a:off x="0" y="1625601"/>
            <a:ext cx="9144000" cy="2184400"/>
          </a:xfrm>
          <a:prstGeom prst="rect">
            <a:avLst/>
          </a:prstGeom>
        </p:spPr>
      </p:pic>
      <p:sp>
        <p:nvSpPr>
          <p:cNvPr id="6" name="Content Placeholder 4"/>
          <p:cNvSpPr txBox="1">
            <a:spLocks/>
          </p:cNvSpPr>
          <p:nvPr/>
        </p:nvSpPr>
        <p:spPr>
          <a:xfrm>
            <a:off x="457200" y="3958856"/>
            <a:ext cx="8229600" cy="16298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dirty="0" smtClean="0"/>
              <a:t>The “Genotyping” section of the “Data Submission” page contains the three templates that you need to load genotype data:</a:t>
            </a:r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smtClean="0"/>
              <a:t>The</a:t>
            </a:r>
            <a:r>
              <a:rPr lang="en-US" sz="2200" b="1" dirty="0" smtClean="0"/>
              <a:t> “Experiment description” </a:t>
            </a:r>
            <a:r>
              <a:rPr lang="en-US" sz="2200" dirty="0" smtClean="0"/>
              <a:t>template is used to submit trial details and can be used to create a new trial record or to update existing genotype trial information in T3</a:t>
            </a:r>
          </a:p>
          <a:p>
            <a:pPr marL="457200" indent="-457200">
              <a:lnSpc>
                <a:spcPct val="80000"/>
              </a:lnSpc>
              <a:buFont typeface="+mj-lt"/>
              <a:buAutoNum type="arabicPeriod"/>
            </a:pPr>
            <a:r>
              <a:rPr lang="en-US" sz="2200" dirty="0" smtClean="0"/>
              <a:t>The</a:t>
            </a:r>
            <a:r>
              <a:rPr lang="en-US" sz="2200" b="1" dirty="0" smtClean="0"/>
              <a:t> “Line translation” </a:t>
            </a:r>
            <a:r>
              <a:rPr lang="en-US" sz="2200" dirty="0" smtClean="0"/>
              <a:t>template links the T3 lines that were genotyped in the trial to the genotype trial name</a:t>
            </a:r>
          </a:p>
          <a:p>
            <a:pPr marL="457200" indent="-457200">
              <a:lnSpc>
                <a:spcPct val="80000"/>
              </a:lnSpc>
              <a:buAutoNum type="arabicPeriod" startAt="3"/>
            </a:pPr>
            <a:r>
              <a:rPr lang="en-US" sz="2200" dirty="0" smtClean="0"/>
              <a:t>The genotype data is loaded using either the </a:t>
            </a:r>
            <a:r>
              <a:rPr lang="en-US" sz="2200" b="1" dirty="0" smtClean="0"/>
              <a:t>“</a:t>
            </a:r>
            <a:r>
              <a:rPr lang="en-US" sz="2200" b="1" dirty="0" err="1" smtClean="0"/>
              <a:t>Illumina</a:t>
            </a:r>
            <a:r>
              <a:rPr lang="en-US" sz="2200" b="1" dirty="0" smtClean="0"/>
              <a:t> data”</a:t>
            </a:r>
            <a:r>
              <a:rPr lang="en-US" sz="2200" dirty="0" smtClean="0"/>
              <a:t>, </a:t>
            </a:r>
            <a:r>
              <a:rPr lang="en-US" sz="2200" b="1" dirty="0" smtClean="0"/>
              <a:t>“GBS data”</a:t>
            </a:r>
            <a:r>
              <a:rPr lang="en-US" sz="2200" dirty="0"/>
              <a:t> </a:t>
            </a:r>
            <a:r>
              <a:rPr lang="en-US" sz="2200" dirty="0" smtClean="0"/>
              <a:t>or </a:t>
            </a:r>
            <a:r>
              <a:rPr lang="en-US" sz="2200" b="1" dirty="0" smtClean="0"/>
              <a:t>“</a:t>
            </a:r>
            <a:r>
              <a:rPr lang="en-US" sz="2200" b="1" dirty="0" err="1" smtClean="0"/>
              <a:t>DArT</a:t>
            </a:r>
            <a:r>
              <a:rPr lang="en-US" sz="2200" b="1" dirty="0" smtClean="0"/>
              <a:t> data”</a:t>
            </a:r>
            <a:r>
              <a:rPr lang="en-US" sz="2200" dirty="0" smtClean="0"/>
              <a:t> template, or as a 1D table of alleles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3444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Section </a:t>
            </a:r>
            <a:r>
              <a:rPr lang="en-US" dirty="0" smtClean="0"/>
              <a:t>1: </a:t>
            </a:r>
            <a:r>
              <a:rPr lang="en-US" dirty="0"/>
              <a:t>Downloading the data submission templates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6101" y="1760288"/>
            <a:ext cx="3606800" cy="449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/>
              <a:t>Each of the “Genotyping” template links will take you to a webpage that displays the template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Right click the link and “Save Link As…” to store the text file to your computer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The templates are in .txt format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/>
              <a:t>T</a:t>
            </a:r>
            <a:r>
              <a:rPr lang="en-US" sz="2200" dirty="0" smtClean="0"/>
              <a:t>his tutorial will use Excel to display the text files</a:t>
            </a:r>
          </a:p>
        </p:txBody>
      </p:sp>
      <p:pic>
        <p:nvPicPr>
          <p:cNvPr id="8" name="Picture 7" descr="Screen Shot 2016-03-14 at 3.49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731" y="1760288"/>
            <a:ext cx="4291069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49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Section 2.1: Completing the experiment </a:t>
            </a:r>
            <a:r>
              <a:rPr lang="en-US" dirty="0"/>
              <a:t>d</a:t>
            </a:r>
            <a:r>
              <a:rPr lang="en-US" dirty="0" smtClean="0"/>
              <a:t>escription template</a:t>
            </a:r>
            <a:endParaRPr lang="en-US" dirty="0"/>
          </a:p>
        </p:txBody>
      </p:sp>
      <p:pic>
        <p:nvPicPr>
          <p:cNvPr id="4" name="Picture 3" descr="Screen Shot 2016-03-14 at 5.09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2714"/>
            <a:ext cx="9144000" cy="3045286"/>
          </a:xfrm>
          <a:prstGeom prst="rect">
            <a:avLst/>
          </a:prstGeom>
        </p:spPr>
      </p:pic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457200" y="1979691"/>
            <a:ext cx="8229600" cy="18330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The notes section contains </a:t>
            </a:r>
            <a:r>
              <a:rPr lang="en-US" sz="2200" dirty="0" smtClean="0"/>
              <a:t>most of </a:t>
            </a:r>
            <a:r>
              <a:rPr lang="en-US" sz="2200" dirty="0"/>
              <a:t>the information needed to fill out the </a:t>
            </a:r>
            <a:r>
              <a:rPr lang="en-US" sz="2200" dirty="0" smtClean="0"/>
              <a:t>experiment description template </a:t>
            </a:r>
            <a:r>
              <a:rPr lang="en-US" sz="2200" dirty="0"/>
              <a:t>apart </a:t>
            </a:r>
            <a:r>
              <a:rPr lang="en-US" sz="2200" dirty="0" smtClean="0"/>
              <a:t>from the:</a:t>
            </a:r>
            <a:endParaRPr lang="en-US" sz="2200" dirty="0"/>
          </a:p>
          <a:p>
            <a:pPr lvl="1"/>
            <a:r>
              <a:rPr lang="en-US" sz="2200" dirty="0" smtClean="0"/>
              <a:t>Breeding program codes</a:t>
            </a:r>
          </a:p>
          <a:p>
            <a:pPr marL="0" indent="0">
              <a:buNone/>
            </a:pPr>
            <a:r>
              <a:rPr lang="en-US" sz="2200" dirty="0" smtClean="0"/>
              <a:t>This information can be found under the “About T3” menu</a:t>
            </a:r>
          </a:p>
          <a:p>
            <a:endParaRPr lang="en-US" sz="2200" dirty="0" smtClean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90601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Section 2.1: Completing the experiment description template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8453" y="1816100"/>
            <a:ext cx="7896648" cy="1183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/>
              <a:t>To find the breeding program codes</a:t>
            </a:r>
          </a:p>
          <a:p>
            <a:r>
              <a:rPr lang="en-US" sz="2200" dirty="0" smtClean="0"/>
              <a:t>Choose the About T3 menu &gt; Contributing Data Programs</a:t>
            </a:r>
          </a:p>
          <a:p>
            <a:endParaRPr lang="en-US" sz="2000" dirty="0"/>
          </a:p>
        </p:txBody>
      </p:sp>
      <p:pic>
        <p:nvPicPr>
          <p:cNvPr id="7" name="Picture 6" descr="Screen Shot 2016-08-03 at 1.24.0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11"/>
          <a:stretch/>
        </p:blipFill>
        <p:spPr>
          <a:xfrm>
            <a:off x="0" y="2999882"/>
            <a:ext cx="9144000" cy="385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77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1822</TotalTime>
  <Words>1305</Words>
  <Application>Microsoft Macintosh PowerPoint</Application>
  <PresentationFormat>On-screen Show (4:3)</PresentationFormat>
  <Paragraphs>141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T3/Tutorials: Data Submission</vt:lpstr>
      <vt:lpstr>The Triticeae Toolbox (T3)</vt:lpstr>
      <vt:lpstr>T3 genotype trial reports</vt:lpstr>
      <vt:lpstr>Uploading genotype experiments: Outline</vt:lpstr>
      <vt:lpstr>Section 1: Downloading the data submission templates</vt:lpstr>
      <vt:lpstr>Section 1: Downloading the data submission templates</vt:lpstr>
      <vt:lpstr>Section 1: Downloading the data submission templates</vt:lpstr>
      <vt:lpstr>Section 2.1: Completing the experiment description template</vt:lpstr>
      <vt:lpstr>PowerPoint Presentation</vt:lpstr>
      <vt:lpstr>PowerPoint Presentation</vt:lpstr>
      <vt:lpstr>Section 2.2: Test-loading the experiment description template</vt:lpstr>
      <vt:lpstr>Section 2.2: Test-loading the experiment description template</vt:lpstr>
      <vt:lpstr>Section 2.2: Test-loading the experiment description template</vt:lpstr>
      <vt:lpstr>Section 2.2: Test-loading the experiment description template</vt:lpstr>
      <vt:lpstr>Section 2.2: Test-loading the experiment description template</vt:lpstr>
      <vt:lpstr>Section 4: Completing the line translation template </vt:lpstr>
      <vt:lpstr>Section 5: Completing the genotype data template</vt:lpstr>
      <vt:lpstr>Section 5: Completing the genotype data template</vt:lpstr>
      <vt:lpstr>Section 6: Test loading genotype results</vt:lpstr>
      <vt:lpstr>Section 6: Test loading genotype results</vt:lpstr>
      <vt:lpstr>Section 7: Submitting the completed templates to T3</vt:lpstr>
      <vt:lpstr>Section 7: Submitting the completed templates to T3</vt:lpstr>
      <vt:lpstr>Contact Us</vt:lpstr>
    </vt:vector>
  </TitlesOfParts>
  <Company>Cornell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T3/Oat: Tutorials</dc:title>
  <dc:creator>Cornell University</dc:creator>
  <cp:lastModifiedBy>Cornell University</cp:lastModifiedBy>
  <cp:revision>180</cp:revision>
  <dcterms:created xsi:type="dcterms:W3CDTF">2015-11-12T15:55:03Z</dcterms:created>
  <dcterms:modified xsi:type="dcterms:W3CDTF">2016-08-16T17:40:04Z</dcterms:modified>
</cp:coreProperties>
</file>

<file path=docProps/thumbnail.jpeg>
</file>